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Work Sans Medium"/>
      <p:regular r:id="rId44"/>
      <p:bold r:id="rId45"/>
      <p:italic r:id="rId46"/>
      <p:boldItalic r:id="rId47"/>
    </p:embeddedFont>
    <p:embeddedFont>
      <p:font typeface="Work Sans"/>
      <p:regular r:id="rId48"/>
      <p:bold r:id="rId49"/>
      <p:italic r:id="rId50"/>
      <p:boldItalic r:id="rId51"/>
    </p:embeddedFont>
    <p:embeddedFont>
      <p:font typeface="Familjen Grotesk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WorkSansMedium-regular.fntdata"/><Relationship Id="rId43" Type="http://schemas.openxmlformats.org/officeDocument/2006/relationships/slide" Target="slides/slide37.xml"/><Relationship Id="rId46" Type="http://schemas.openxmlformats.org/officeDocument/2006/relationships/font" Target="fonts/WorkSansMedium-italic.fntdata"/><Relationship Id="rId45" Type="http://schemas.openxmlformats.org/officeDocument/2006/relationships/font" Target="fonts/WorkSa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WorkSans-regular.fntdata"/><Relationship Id="rId47" Type="http://schemas.openxmlformats.org/officeDocument/2006/relationships/font" Target="fonts/WorkSansMedium-boldItalic.fntdata"/><Relationship Id="rId49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WorkSans-boldItalic.fntdata"/><Relationship Id="rId50" Type="http://schemas.openxmlformats.org/officeDocument/2006/relationships/font" Target="fonts/WorkSans-italic.fntdata"/><Relationship Id="rId53" Type="http://schemas.openxmlformats.org/officeDocument/2006/relationships/font" Target="fonts/FamiljenGrotesk-bold.fntdata"/><Relationship Id="rId52" Type="http://schemas.openxmlformats.org/officeDocument/2006/relationships/font" Target="fonts/FamiljenGrotesk-regular.fntdata"/><Relationship Id="rId11" Type="http://schemas.openxmlformats.org/officeDocument/2006/relationships/slide" Target="slides/slide5.xml"/><Relationship Id="rId55" Type="http://schemas.openxmlformats.org/officeDocument/2006/relationships/font" Target="fonts/FamiljenGrotesk-boldItalic.fntdata"/><Relationship Id="rId10" Type="http://schemas.openxmlformats.org/officeDocument/2006/relationships/slide" Target="slides/slide4.xml"/><Relationship Id="rId54" Type="http://schemas.openxmlformats.org/officeDocument/2006/relationships/font" Target="fonts/FamiljenGrotesk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d.stlouisfed.org/series/BAMLH0A0HYM2#0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73d7481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73d7481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1d06821e3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1d06821e3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d06821e3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1d06821e3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d06821e3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1d06821e3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d06821e3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d06821e3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97b00da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97b00da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d081d21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d081d21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d081d21f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d081d21f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1d081d21f9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1d081d21f9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d081d21f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d081d21f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d081d21f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1d081d21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d081d21f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1d081d21f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d081d21f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d081d21f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d081d21f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1d081d21f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d081d21f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d081d21f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1d081d21f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1d081d21f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1d081d21f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1d081d21f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d081d21f9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1d081d21f9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1d081d21f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1d081d21f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d081d21f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d081d21f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d081d21f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d081d21f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d081d21f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1d081d21f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d081d21f9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d081d21f9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d081d21f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d081d21f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d68546ac4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d68546ac4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d68546ac4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d68546ac4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d68546ac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d68546ac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197b00dac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197b00dac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d081d21f9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1d081d21f9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a0d71c4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a0d71c4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Previous values of yield</a:t>
            </a:r>
            <a:r>
              <a:rPr lang="en">
                <a:solidFill>
                  <a:schemeClr val="dk1"/>
                </a:solidFill>
              </a:rPr>
              <a:t> (time Series regression)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Expected Loss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Some measure of credit spread in non-investment grade portion of bond marke</a:t>
            </a:r>
            <a:r>
              <a:rPr lang="en">
                <a:solidFill>
                  <a:schemeClr val="dk1"/>
                </a:solidFill>
              </a:rPr>
              <a:t>t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https://fred.stlouisfed.org/series/BAMLH0A0HYM2#0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Volume of Market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73d74812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173d74812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73d748123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73d748123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73d748123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73d748123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73d748123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73d748123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d081d21f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d081d21f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73d748123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73d748123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97b00da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97b00da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Artemis.bm is a leading online platform dedicated to providing news, analysis, and data on the catastrophe bond, insurance-linked securities (ILS)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77" name="Google Shape;177;p35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5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84" name="Google Shape;184;p3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/>
          <p:nvPr>
            <p:ph idx="2" type="pic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6"/>
          <p:cNvSpPr txBox="1"/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3" type="body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2">
  <p:cSld name="CUSTOM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0" name="Google Shape;190;p3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37"/>
          <p:cNvSpPr/>
          <p:nvPr>
            <p:ph idx="2" type="pic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">
  <p:cSld name="CUSTOM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7" name="Google Shape;197;p3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/>
          <p:nvPr>
            <p:ph idx="2" type="pic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38"/>
          <p:cNvSpPr/>
          <p:nvPr>
            <p:ph idx="3" type="pic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38"/>
          <p:cNvSpPr/>
          <p:nvPr>
            <p:ph idx="4" type="pic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1" name="Google Shape;201;p38"/>
          <p:cNvSpPr/>
          <p:nvPr>
            <p:ph idx="5" type="pic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2" name="Google Shape;202;p38"/>
          <p:cNvSpPr txBox="1"/>
          <p:nvPr>
            <p:ph idx="1" type="subTitle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6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6" name="Google Shape;206;p38"/>
          <p:cNvCxnSpPr>
            <a:stCxn id="207" idx="6"/>
            <a:endCxn id="208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8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8"/>
          <p:cNvCxnSpPr>
            <a:stCxn id="212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8"/>
          <p:cNvCxnSpPr>
            <a:endCxn id="214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8"/>
          <p:cNvCxnSpPr>
            <a:stCxn id="201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8"/>
          <p:cNvSpPr txBox="1"/>
          <p:nvPr>
            <p:ph idx="7" type="body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7" name="Google Shape;217;p38"/>
          <p:cNvSpPr txBox="1"/>
          <p:nvPr>
            <p:ph idx="8" type="subTitle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9" name="Google Shape;219;p38"/>
          <p:cNvSpPr txBox="1"/>
          <p:nvPr>
            <p:ph idx="13" type="subTitle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1" name="Google Shape;221;p38"/>
          <p:cNvSpPr txBox="1"/>
          <p:nvPr>
            <p:ph idx="15" type="subTitle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8"/>
          <p:cNvSpPr txBox="1"/>
          <p:nvPr>
            <p:ph idx="16" type="body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3" name="Google Shape;223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25" name="Google Shape;225;p3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/>
          <p:nvPr>
            <p:ph idx="2" type="pic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9"/>
          <p:cNvSpPr/>
          <p:nvPr>
            <p:ph idx="3" type="pic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9"/>
          <p:cNvSpPr/>
          <p:nvPr>
            <p:ph idx="4" type="pic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9"/>
          <p:cNvSpPr/>
          <p:nvPr>
            <p:ph idx="5" type="pic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9"/>
          <p:cNvSpPr txBox="1"/>
          <p:nvPr>
            <p:ph idx="1" type="subTitle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6" type="body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2" name="Google Shape;232;p39"/>
          <p:cNvSpPr txBox="1"/>
          <p:nvPr>
            <p:ph idx="7" type="subTitle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8" type="body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4" name="Google Shape;234;p39"/>
          <p:cNvSpPr txBox="1"/>
          <p:nvPr>
            <p:ph idx="9" type="subTitle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3" type="body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6" name="Google Shape;236;p39"/>
          <p:cNvSpPr txBox="1"/>
          <p:nvPr>
            <p:ph idx="14" type="subTitle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idx="15" type="body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3">
  <p:cSld name="CUSTOM_4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9" name="Google Shape;239;p4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/>
          <p:nvPr>
            <p:ph idx="2" type="pic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3" type="subTitle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CUSTOM_5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48" name="Google Shape;24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1"/>
          <p:cNvSpPr txBox="1"/>
          <p:nvPr>
            <p:ph idx="2" type="subTitle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3" type="subTitle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6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57" name="Google Shape;257;p4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>
            <p:ph idx="1" type="subTitle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2" type="subTitle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3" type="body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61" name="Google Shape;261;p42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2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Chart">
  <p:cSld name="CUSTOM_7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65" name="Google Shape;26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3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 txBox="1"/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idx="2" type="title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3"/>
          <p:cNvSpPr txBox="1"/>
          <p:nvPr>
            <p:ph idx="3" type="title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3"/>
          <p:cNvSpPr txBox="1"/>
          <p:nvPr>
            <p:ph idx="4" type="title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74" name="Google Shape;274;p43"/>
          <p:cNvSpPr txBox="1"/>
          <p:nvPr>
            <p:ph idx="5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4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4">
  <p:cSld name="CUSTOM_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78" name="Google Shape;278;p44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>
            <p:ph idx="2" type="pic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81" name="Google Shape;281;p44"/>
          <p:cNvSpPr txBox="1"/>
          <p:nvPr>
            <p:ph idx="3" type="subTitle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4" type="body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tatistics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84" name="Google Shape;28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 txBox="1"/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5"/>
          <p:cNvSpPr txBox="1"/>
          <p:nvPr>
            <p:ph idx="1" type="subTitle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2" type="body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/>
        </p:txBody>
      </p:sp>
      <p:sp>
        <p:nvSpPr>
          <p:cNvPr id="288" name="Google Shape;288;p45"/>
          <p:cNvSpPr txBox="1"/>
          <p:nvPr>
            <p:ph idx="3" type="title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45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5"/>
          <p:cNvSpPr txBox="1"/>
          <p:nvPr>
            <p:ph idx="5" type="title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6" type="subTitle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7" type="title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8" type="subTitle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5"/>
          <p:cNvSpPr txBox="1"/>
          <p:nvPr>
            <p:ph idx="9" type="title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13" type="subTitle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99" name="Google Shape;299;p4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 txBox="1"/>
          <p:nvPr>
            <p:ph idx="1" type="subTitle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2" type="body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14350" lvl="0" marL="457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514350" lvl="1" marL="914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514350" lvl="2" marL="1371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514350" lvl="3" marL="1828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514350" lvl="4" marL="22860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514350" lvl="5" marL="2743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514350" lvl="6" marL="3200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514350" lvl="7" marL="3657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514350" lvl="8" marL="4114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3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4" type="subTitle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46"/>
          <p:cNvSpPr txBox="1"/>
          <p:nvPr>
            <p:ph idx="5" type="subTitle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46"/>
          <p:cNvSpPr txBox="1"/>
          <p:nvPr>
            <p:ph idx="6" type="subTitle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46"/>
          <p:cNvSpPr txBox="1"/>
          <p:nvPr>
            <p:ph idx="7" type="subTitle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8" type="subTitle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9" type="subTitle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idx="13" type="subTitle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14" name="Google Shape;314;p4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7"/>
          <p:cNvSpPr txBox="1"/>
          <p:nvPr>
            <p:ph idx="2" type="body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/>
        </p:txBody>
      </p:sp>
      <p:sp>
        <p:nvSpPr>
          <p:cNvPr id="318" name="Google Shape;318;p47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1" name="Google Shape;321;p4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8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8"/>
          <p:cNvSpPr/>
          <p:nvPr>
            <p:ph idx="3" type="pic"/>
          </p:nvPr>
        </p:nvSpPr>
        <p:spPr>
          <a:xfrm>
            <a:off x="3502638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8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s">
  <p:cSld name="CUSTOM_12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9" name="Google Shape;329;p4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9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9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49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5" name="Google Shape;335;p49"/>
          <p:cNvSpPr/>
          <p:nvPr>
            <p:ph idx="4" type="pic"/>
          </p:nvPr>
        </p:nvSpPr>
        <p:spPr>
          <a:xfrm>
            <a:off x="3764988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49"/>
          <p:cNvSpPr/>
          <p:nvPr>
            <p:ph idx="5" type="pic"/>
          </p:nvPr>
        </p:nvSpPr>
        <p:spPr>
          <a:xfrm>
            <a:off x="642011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38" name="Google Shape;338;p5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0"/>
          <p:cNvSpPr/>
          <p:nvPr>
            <p:ph idx="2" type="pic"/>
          </p:nvPr>
        </p:nvSpPr>
        <p:spPr>
          <a:xfrm>
            <a:off x="3417343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0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5" name="Google Shape;345;p50"/>
          <p:cNvSpPr/>
          <p:nvPr>
            <p:ph idx="4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32.png"/><Relationship Id="rId5" Type="http://schemas.openxmlformats.org/officeDocument/2006/relationships/image" Target="../media/image43.png"/><Relationship Id="rId6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type="title"/>
          </p:nvPr>
        </p:nvSpPr>
        <p:spPr>
          <a:xfrm>
            <a:off x="0" y="463225"/>
            <a:ext cx="9144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Catastrophe Bond</a:t>
            </a:r>
            <a:endParaRPr sz="7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Time Series Analysis</a:t>
            </a:r>
            <a:endParaRPr sz="7000"/>
          </a:p>
        </p:txBody>
      </p:sp>
      <p:sp>
        <p:nvSpPr>
          <p:cNvPr id="351" name="Google Shape;351;p51"/>
          <p:cNvSpPr txBox="1"/>
          <p:nvPr>
            <p:ph idx="3" type="subTitle"/>
          </p:nvPr>
        </p:nvSpPr>
        <p:spPr>
          <a:xfrm>
            <a:off x="1106258" y="4410625"/>
            <a:ext cx="6931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/>
              <a:t>Christine Lu, Dennis Goldenberg, </a:t>
            </a:r>
            <a:r>
              <a:rPr lang="en" sz="1200"/>
              <a:t>Luyang Feng</a:t>
            </a:r>
            <a:endParaRPr sz="1200"/>
          </a:p>
        </p:txBody>
      </p:sp>
      <p:sp>
        <p:nvSpPr>
          <p:cNvPr id="352" name="Google Shape;352;p5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51"/>
          <p:cNvPicPr preferRelativeResize="0"/>
          <p:nvPr/>
        </p:nvPicPr>
        <p:blipFill rotWithShape="1">
          <a:blip r:embed="rId3">
            <a:alphaModFix/>
          </a:blip>
          <a:srcRect b="32302" l="0" r="0" t="13343"/>
          <a:stretch/>
        </p:blipFill>
        <p:spPr>
          <a:xfrm>
            <a:off x="4600" y="2395325"/>
            <a:ext cx="9260099" cy="20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60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Exploratory Data Analysis – 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Reinsurance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Market Yield &amp; Total Coupon CAT Bond Market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1" name="Google Shape;421;p60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2" name="Google Shape;422;p60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3" name="Google Shape;4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050" y="9343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61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Exploratory Data Analysis – Credit Spread &amp; Reinsurance Market Yield 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0" name="Google Shape;430;p61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32" name="Google Shape;4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975" y="79920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62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Exploratory Data Analysis – Expected Loss &amp; Reinsurance Market Yield 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1" name="Google Shape;4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975" y="79920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63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Exploratory Data Analysis – Data Pre-processing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8" name="Google Shape;448;p63"/>
          <p:cNvSpPr txBox="1"/>
          <p:nvPr/>
        </p:nvSpPr>
        <p:spPr>
          <a:xfrm>
            <a:off x="455500" y="1012175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Work Sans"/>
              <a:buChar char="-"/>
            </a:pPr>
            <a:r>
              <a:rPr lang="en" sz="2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Split the data into train and test:</a:t>
            </a:r>
            <a:endParaRPr sz="23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Work Sans"/>
              <a:buChar char="-"/>
            </a:pPr>
            <a:r>
              <a:rPr lang="en" sz="2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Train Data: 2010-10-08 &lt;= Date &lt;= 2020-10-08 (first 10 years)</a:t>
            </a:r>
            <a:endParaRPr sz="23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Work Sans"/>
              <a:buChar char="-"/>
            </a:pPr>
            <a:r>
              <a:rPr lang="en" sz="2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Test Data: 2020-10-08 &lt;= Date &lt;= 2024-10-25 (remaining data)</a:t>
            </a:r>
            <a:endParaRPr sz="23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Work Sans"/>
              <a:buChar char="-"/>
            </a:pPr>
            <a:r>
              <a:rPr lang="en" sz="2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Now, we examine our training data for stationarity:</a:t>
            </a:r>
            <a:endParaRPr sz="23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Work Sans"/>
              <a:buChar char="-"/>
            </a:pPr>
            <a:r>
              <a:rPr lang="en" sz="2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For response: to know how many times to difference in ARIMA</a:t>
            </a:r>
            <a:endParaRPr sz="23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Work Sans"/>
              <a:buChar char="-"/>
            </a:pPr>
            <a:r>
              <a:rPr lang="en" sz="2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For explanatory: to evaluate correlation</a:t>
            </a:r>
            <a:endParaRPr sz="23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64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EDA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: ACF/Stationarity Analysis – Reinsurance Market Yield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5" name="Google Shape;455;p64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6" name="Google Shape;456;p64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57" name="Google Shape;4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813" y="673475"/>
            <a:ext cx="6151826" cy="379654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4"/>
          <p:cNvSpPr txBox="1"/>
          <p:nvPr/>
        </p:nvSpPr>
        <p:spPr>
          <a:xfrm>
            <a:off x="1776600" y="4516650"/>
            <a:ext cx="515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ACF’s slowly descending from 1 - NOT stationary!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5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EDA: ACF/Stationarity Analysis – Reinsurance Market Yield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5" name="Google Shape;465;p65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6" name="Google Shape;466;p65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67" name="Google Shape;4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900" y="79920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66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ACF/Stationarity Analysis – Reinsurance Market Yield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4" name="Google Shape;474;p66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5" name="Google Shape;475;p66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900" y="7411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67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ACF/Stationarity Analysis – Reinsurance Market Yield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3" name="Google Shape;483;p67"/>
          <p:cNvSpPr txBox="1"/>
          <p:nvPr/>
        </p:nvSpPr>
        <p:spPr>
          <a:xfrm>
            <a:off x="604575" y="894925"/>
            <a:ext cx="76905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After differencing, looks stationary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84" name="Google Shape;4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50" y="1369724"/>
            <a:ext cx="1300150" cy="4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150" y="1925774"/>
            <a:ext cx="1826560" cy="4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150" y="2481825"/>
            <a:ext cx="7690500" cy="48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68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ACF/Stationarity Analysis – BofA Credit Spread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3" name="Google Shape;493;p68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4" name="Google Shape;494;p68"/>
          <p:cNvSpPr txBox="1"/>
          <p:nvPr/>
        </p:nvSpPr>
        <p:spPr>
          <a:xfrm>
            <a:off x="443650" y="4475525"/>
            <a:ext cx="8358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95" name="Google Shape;4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900" y="799200"/>
            <a:ext cx="6667500" cy="35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8"/>
          <p:cNvSpPr txBox="1"/>
          <p:nvPr/>
        </p:nvSpPr>
        <p:spPr>
          <a:xfrm>
            <a:off x="1995450" y="4558225"/>
            <a:ext cx="515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ACF’s slowly descending from 1 - NOT stationary!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69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ACF/Stationarity Analysis – BofA Credit Spread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3" name="Google Shape;503;p69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4" name="Google Shape;504;p69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05" name="Google Shape;5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900" y="79920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2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Table of Contents</a:t>
            </a:r>
            <a:endParaRPr sz="29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0" name="Google Shape;360;p52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1" name="Google Shape;361;p52"/>
          <p:cNvSpPr txBox="1"/>
          <p:nvPr/>
        </p:nvSpPr>
        <p:spPr>
          <a:xfrm>
            <a:off x="45550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"/>
              <a:buChar char="●"/>
            </a:pPr>
            <a:r>
              <a:rPr lang="en" sz="2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Introducing CAT bonds</a:t>
            </a:r>
            <a:endParaRPr sz="2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"/>
              <a:buChar char="●"/>
            </a:pPr>
            <a:r>
              <a:rPr lang="en" sz="2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Project Goals</a:t>
            </a:r>
            <a:endParaRPr sz="2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"/>
              <a:buChar char="●"/>
            </a:pPr>
            <a:r>
              <a:rPr lang="en" sz="2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Exploratory Data analysis</a:t>
            </a:r>
            <a:endParaRPr sz="2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Work Sans"/>
              <a:buChar char="●"/>
            </a:pPr>
            <a:r>
              <a:rPr lang="en" sz="2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Modeling</a:t>
            </a:r>
            <a:endParaRPr sz="2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4000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700"/>
              <a:buFont typeface="Work Sans"/>
              <a:buChar char="●"/>
            </a:pPr>
            <a:r>
              <a:rPr lang="en" sz="2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Results &amp; Comparison</a:t>
            </a:r>
            <a:endParaRPr sz="2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70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ACF/Stationarity Analysis – BofA Credit Spread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2" name="Google Shape;512;p70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3" name="Google Shape;513;p70"/>
          <p:cNvSpPr txBox="1"/>
          <p:nvPr/>
        </p:nvSpPr>
        <p:spPr>
          <a:xfrm>
            <a:off x="443650" y="4492075"/>
            <a:ext cx="8358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Need to analyze further for stationarity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14" name="Google Shape;5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799200"/>
            <a:ext cx="6667500" cy="36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71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ACF/Stationarity Analysis – BofA Credit Spread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1" name="Google Shape;521;p71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2" name="Google Shape;522;p71"/>
          <p:cNvSpPr txBox="1"/>
          <p:nvPr/>
        </p:nvSpPr>
        <p:spPr>
          <a:xfrm>
            <a:off x="443650" y="4516875"/>
            <a:ext cx="8358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All Roots have magnitude significantly &gt; 1, stationary!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23" name="Google Shape;52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125" y="724200"/>
            <a:ext cx="6968250" cy="26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63" y="3487056"/>
            <a:ext cx="8950875" cy="85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2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72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ACF/Stationarity Analysis – Expected Loss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1" name="Google Shape;531;p72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2" name="Google Shape;532;p72"/>
          <p:cNvSpPr txBox="1"/>
          <p:nvPr/>
        </p:nvSpPr>
        <p:spPr>
          <a:xfrm>
            <a:off x="455500" y="4467250"/>
            <a:ext cx="8358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33" name="Google Shape;5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900" y="666725"/>
            <a:ext cx="6667500" cy="37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2"/>
          <p:cNvSpPr txBox="1"/>
          <p:nvPr/>
        </p:nvSpPr>
        <p:spPr>
          <a:xfrm>
            <a:off x="1995450" y="4558225"/>
            <a:ext cx="515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ACF’s slowly descending from 1 - NOT stationary!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73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ACF/Stationarity Analysis – Expected Loss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2" name="Google Shape;542;p73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43" name="Google Shape;5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950" y="79920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4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74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ACF/Stationarity Analysis – Expected Loss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0" name="Google Shape;550;p74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1" name="Google Shape;551;p74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2" name="Google Shape;5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900" y="79920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75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ACF/Stationarity Analysis – Expected Loss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9" name="Google Shape;559;p75"/>
          <p:cNvSpPr txBox="1"/>
          <p:nvPr/>
        </p:nvSpPr>
        <p:spPr>
          <a:xfrm>
            <a:off x="604575" y="894925"/>
            <a:ext cx="76905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After differencing, looks stationary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60" name="Google Shape;56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75" y="1440844"/>
            <a:ext cx="1790236" cy="4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075" y="2004284"/>
            <a:ext cx="2077093" cy="4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075" y="2567724"/>
            <a:ext cx="7293567" cy="4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6"/>
          <p:cNvSpPr txBox="1"/>
          <p:nvPr>
            <p:ph type="title"/>
          </p:nvPr>
        </p:nvSpPr>
        <p:spPr>
          <a:xfrm>
            <a:off x="1426675" y="1506850"/>
            <a:ext cx="6176100" cy="15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Cross-Correlation Analysis</a:t>
            </a:r>
            <a:endParaRPr sz="3000"/>
          </a:p>
        </p:txBody>
      </p:sp>
      <p:pic>
        <p:nvPicPr>
          <p:cNvPr id="568" name="Google Shape;568;p76"/>
          <p:cNvPicPr preferRelativeResize="0"/>
          <p:nvPr/>
        </p:nvPicPr>
        <p:blipFill rotWithShape="1">
          <a:blip r:embed="rId3">
            <a:alphaModFix/>
          </a:blip>
          <a:srcRect b="36886" l="0" r="0" t="28901"/>
          <a:stretch/>
        </p:blipFill>
        <p:spPr>
          <a:xfrm>
            <a:off x="-23925" y="3534238"/>
            <a:ext cx="9191849" cy="17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77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Relationships between variables analysis: Credit Spread &amp; Yield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5" name="Google Shape;575;p77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6" name="Google Shape;576;p77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7" name="Google Shape;577;p77"/>
          <p:cNvPicPr preferRelativeResize="0"/>
          <p:nvPr/>
        </p:nvPicPr>
        <p:blipFill rotWithShape="1">
          <a:blip r:embed="rId3">
            <a:alphaModFix/>
          </a:blip>
          <a:srcRect b="4029" l="0" r="0" t="4185"/>
          <a:stretch/>
        </p:blipFill>
        <p:spPr>
          <a:xfrm>
            <a:off x="1238250" y="683250"/>
            <a:ext cx="6667500" cy="36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750" y="4351475"/>
            <a:ext cx="6618500" cy="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7"/>
          <p:cNvSpPr/>
          <p:nvPr/>
        </p:nvSpPr>
        <p:spPr>
          <a:xfrm>
            <a:off x="3689025" y="4698800"/>
            <a:ext cx="678000" cy="3528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78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Relationships between variables analysis: Expected Loss &amp; Yield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6" name="Google Shape;586;p78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7" name="Google Shape;587;p78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88" name="Google Shape;588;p78"/>
          <p:cNvPicPr preferRelativeResize="0"/>
          <p:nvPr/>
        </p:nvPicPr>
        <p:blipFill rotWithShape="1">
          <a:blip r:embed="rId3">
            <a:alphaModFix/>
          </a:blip>
          <a:srcRect b="0" l="0" r="0" t="2818"/>
          <a:stretch/>
        </p:blipFill>
        <p:spPr>
          <a:xfrm>
            <a:off x="1238250" y="678325"/>
            <a:ext cx="6667500" cy="39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8"/>
          <p:cNvSpPr txBox="1"/>
          <p:nvPr/>
        </p:nvSpPr>
        <p:spPr>
          <a:xfrm>
            <a:off x="1233050" y="4773225"/>
            <a:ext cx="69741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Strongest at 0, we must examine general relationship between EL, Yield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79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Analysis: Relationships between variables analysis EL &amp; Yield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6" name="Google Shape;596;p79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7" name="Google Shape;597;p79"/>
          <p:cNvSpPr txBox="1"/>
          <p:nvPr/>
        </p:nvSpPr>
        <p:spPr>
          <a:xfrm>
            <a:off x="556450" y="4726600"/>
            <a:ext cx="83583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Strong Correlation, no need to difference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98" name="Google Shape;59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950" y="61180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1483950" y="1109500"/>
            <a:ext cx="6176100" cy="26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a CAT BOND?</a:t>
            </a:r>
            <a:endParaRPr sz="3000"/>
          </a:p>
        </p:txBody>
      </p:sp>
      <p:pic>
        <p:nvPicPr>
          <p:cNvPr id="367" name="Google Shape;367;p53"/>
          <p:cNvPicPr preferRelativeResize="0"/>
          <p:nvPr/>
        </p:nvPicPr>
        <p:blipFill rotWithShape="1">
          <a:blip r:embed="rId3">
            <a:alphaModFix/>
          </a:blip>
          <a:srcRect b="40934" l="0" r="0" t="24443"/>
          <a:stretch/>
        </p:blipFill>
        <p:spPr>
          <a:xfrm>
            <a:off x="-56512" y="3738700"/>
            <a:ext cx="9382325" cy="185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0"/>
          <p:cNvSpPr txBox="1"/>
          <p:nvPr>
            <p:ph type="title"/>
          </p:nvPr>
        </p:nvSpPr>
        <p:spPr>
          <a:xfrm>
            <a:off x="1483950" y="1257150"/>
            <a:ext cx="6176100" cy="26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Results &amp; Conclusions</a:t>
            </a:r>
            <a:endParaRPr sz="3000"/>
          </a:p>
        </p:txBody>
      </p:sp>
      <p:pic>
        <p:nvPicPr>
          <p:cNvPr id="604" name="Google Shape;6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7599"/>
            <a:ext cx="9143999" cy="253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81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Baseline Model: ARIMA(1,1,0) [No exogenous variables!]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1" name="Google Shape;611;p81"/>
          <p:cNvSpPr txBox="1"/>
          <p:nvPr/>
        </p:nvSpPr>
        <p:spPr>
          <a:xfrm>
            <a:off x="506450" y="129340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12" name="Google Shape;612;p81"/>
          <p:cNvPicPr preferRelativeResize="0"/>
          <p:nvPr/>
        </p:nvPicPr>
        <p:blipFill rotWithShape="1">
          <a:blip r:embed="rId3">
            <a:alphaModFix/>
          </a:blip>
          <a:srcRect b="19370" l="0" r="80570" t="28960"/>
          <a:stretch/>
        </p:blipFill>
        <p:spPr>
          <a:xfrm>
            <a:off x="281175" y="1020450"/>
            <a:ext cx="3181825" cy="202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51" y="3229900"/>
            <a:ext cx="3134075" cy="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175" y="3720875"/>
            <a:ext cx="3181825" cy="43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2752" y="1182550"/>
            <a:ext cx="5320775" cy="328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2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82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 – ARIMA(1,1,0) [Expected Loss as an Exogenous Variable]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22" name="Google Shape;62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5" y="1055200"/>
            <a:ext cx="3733150" cy="11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5" y="2673808"/>
            <a:ext cx="3733150" cy="31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75" y="3448525"/>
            <a:ext cx="3733150" cy="40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0125" y="986588"/>
            <a:ext cx="5137101" cy="31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p83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Analysis – ARIMA(1,1,0) with expected loss and credit spread (lag 36)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32" name="Google Shape;63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00" y="1413700"/>
            <a:ext cx="3753325" cy="99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00" y="2583070"/>
            <a:ext cx="3753325" cy="33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800" y="3094185"/>
            <a:ext cx="3753325" cy="58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6525" y="1115400"/>
            <a:ext cx="4997001" cy="3083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4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1" name="Google Shape;641;p84"/>
          <p:cNvSpPr txBox="1"/>
          <p:nvPr/>
        </p:nvSpPr>
        <p:spPr>
          <a:xfrm>
            <a:off x="347550" y="223475"/>
            <a:ext cx="8454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Model Comparison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2" name="Google Shape;642;p84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3" name="Google Shape;643;p84"/>
          <p:cNvSpPr txBox="1"/>
          <p:nvPr/>
        </p:nvSpPr>
        <p:spPr>
          <a:xfrm>
            <a:off x="5229250" y="1020450"/>
            <a:ext cx="37845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-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Use of BIC due to difference in dataset size caused by use of credit spread in lag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-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BIC chooses Model 2; Credit Spread seems not to have had a </a:t>
            </a: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significant impact, although it does slightly improve predictions on the test set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-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Model’s 2 and 3 match pattern of Actuals well, but residuals start to increase around mid 2022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-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Potential missing covariate?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4" name="Google Shape;64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55175"/>
            <a:ext cx="4971751" cy="14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400" y="2118775"/>
            <a:ext cx="4876144" cy="302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85"/>
          <p:cNvSpPr txBox="1"/>
          <p:nvPr/>
        </p:nvSpPr>
        <p:spPr>
          <a:xfrm>
            <a:off x="347550" y="223475"/>
            <a:ext cx="8454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Conclusion and Limitations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2" name="Google Shape;652;p85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3" name="Google Shape;653;p85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Conclusions: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Expected Loss and Credit Spread both had predictive power in determining expected market yield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Despite plot of time series showing Credit Spread leading Expected CAT Bond Yield, strongest correlation was negative (potentially spurious)?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Limitations: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Time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lphaL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Only used the most significant lag of credit spread - potential juice to be squeezed from other lags and variable transformation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lphaL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Missing Covariates to explore to explain decrease in accuracy due to extrapolation (inflation? CAT activity?)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Data Constraints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lphaL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Data given in terms of “Expected Yield”, not total returns - made analysis of correlation of CAT Bond returns and market performance more difficult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86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Sources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0" name="Google Shape;660;p86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1" name="Google Shape;661;p86"/>
          <p:cNvSpPr txBox="1"/>
          <p:nvPr/>
        </p:nvSpPr>
        <p:spPr>
          <a:xfrm>
            <a:off x="455500" y="329750"/>
            <a:ext cx="8358300" cy="4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Data: https://www.artemis.bm/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American Academy of Actuaries. (2022, June 14). What is a CAT bond/ILS? Retrieved from https://www.actuary.org/sites/default/files/2022-06/ILS_20220614.pdf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Swiss Re. (2024, February). Performance of CAT bonds: ILS market insights. Retrieved from https://www.swissre.com/dam/jcr:bb189e59-a15f-49df-a250-07b2c6b2d9bd/2024-02-sr-ILS-market-insights-feb-2024.pdf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Swiss Re. (2014, August). Index methodology: CAT bond indices methodology. Retrieved from https://www.swissre.com/dam/jcr:307452ca-9664-4772-96f9-7c11f80109b2/2014_08_ils_cat_bond_indices_methodology.pdf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Insurance Journal. (2024, June 24). Why is demand increasing? Retrieved from https://www.insurancejournal.com/news/international/2024/06/24/780786.htm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Artemis. (n.d.). Catastrophe bond market yield over the past 10 years. Retrieved from https://www.artemis.bm/catastrophe-bond-market-yield/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7"/>
          <p:cNvSpPr txBox="1"/>
          <p:nvPr>
            <p:ph type="title"/>
          </p:nvPr>
        </p:nvSpPr>
        <p:spPr>
          <a:xfrm>
            <a:off x="868525" y="501600"/>
            <a:ext cx="7292400" cy="41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67" name="Google Shape;667;p8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erial drone view of lagoon." id="668" name="Google Shape;668;p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6474" l="0" r="0" t="26487"/>
          <a:stretch/>
        </p:blipFill>
        <p:spPr>
          <a:xfrm>
            <a:off x="0" y="3938575"/>
            <a:ext cx="9144003" cy="1647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54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What is Catastrophe (cat) Bond?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4" name="Google Shape;374;p54"/>
          <p:cNvSpPr txBox="1"/>
          <p:nvPr/>
        </p:nvSpPr>
        <p:spPr>
          <a:xfrm>
            <a:off x="347550" y="751975"/>
            <a:ext cx="84021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 cat bond is a financial instrument issued by a Special Purpose Vehicle (SPV) that allows a sponsor (e.g., an insurer) to transfer catastrophic risk to the capital markets. Investors purchase these bonds, earning interest from the sponsor's premiums and investment income.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If no triggering event (e.g., a natural disaster) occurs, investors receive their principal and interest. However, if a triggering event happens, the bond defaults, and the funds are used to cover the sponsor's insurance claims.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25" y="2890700"/>
            <a:ext cx="7827150" cy="1969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55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Pricing of Cat Bonds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2" name="Google Shape;382;p55"/>
          <p:cNvSpPr txBox="1"/>
          <p:nvPr/>
        </p:nvSpPr>
        <p:spPr>
          <a:xfrm>
            <a:off x="347550" y="767025"/>
            <a:ext cx="78933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Pricing Influences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Determined by reinsurance market dynamics, exposure characteristics, and catastrophe modeling.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Affected by credit spreads in high-yield bonds and transaction costs.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Cat Model Integration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Calculates default probabilities for covered perils.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Example: A BB-rated bond with a 4% default probability would match a cat bond with a 4% triggering event likelihood.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Cost Breakdown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Premium is aligned with credit spreads (e.g., 100 basis points or 1% of the insured amount for BB-rated bonds).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High setup costs (SPV creation, filings, modeling) are mitigated by </a:t>
            </a: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multiyear coverage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, reducing per-year expense.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56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Layer Covered and Terms of Coverage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0" y="661738"/>
            <a:ext cx="5670000" cy="28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Layer Placement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Lower Layers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: Covered by Cat XOL treaties only.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Upper Layers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: Shared by Cat Bonds and Cat XOL treaties (e.g., 60% of losses &gt; $8M to $1B covered by a Cat Bond, 40% by a Cat XOL treaty).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Coverage Terms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Cat XOL Treaties</a:t>
            </a: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Annual agreements with reinstatement options to address multiple events.</a:t>
            </a:r>
            <a:endParaRPr b="1"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b="1"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Cat Bonds</a:t>
            </a: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Multiyear agreements, no reinstatements.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○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Designed for far tail risks; limited protection for multiple events in one period.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90" name="Google Shape;3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600" y="839975"/>
            <a:ext cx="3582400" cy="3778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1483950" y="1257150"/>
            <a:ext cx="6176100" cy="26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Goal and Exploratory Data Analysis</a:t>
            </a:r>
            <a:endParaRPr sz="3000"/>
          </a:p>
        </p:txBody>
      </p:sp>
      <p:pic>
        <p:nvPicPr>
          <p:cNvPr id="396" name="Google Shape;396;p57"/>
          <p:cNvPicPr preferRelativeResize="0"/>
          <p:nvPr/>
        </p:nvPicPr>
        <p:blipFill rotWithShape="1">
          <a:blip r:embed="rId3">
            <a:alphaModFix/>
          </a:blip>
          <a:srcRect b="6452" l="0" r="0" t="57396"/>
          <a:stretch/>
        </p:blipFill>
        <p:spPr>
          <a:xfrm>
            <a:off x="0" y="3886350"/>
            <a:ext cx="9144003" cy="132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8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Project Goals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03" name="Google Shape;403;p58"/>
          <p:cNvPicPr preferRelativeResize="0"/>
          <p:nvPr/>
        </p:nvPicPr>
        <p:blipFill rotWithShape="1">
          <a:blip r:embed="rId3">
            <a:alphaModFix/>
          </a:blip>
          <a:srcRect b="0" l="0" r="6803" t="0"/>
          <a:stretch/>
        </p:blipFill>
        <p:spPr>
          <a:xfrm>
            <a:off x="6026050" y="992375"/>
            <a:ext cx="2933300" cy="39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8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5" name="Google Shape;405;p58"/>
          <p:cNvSpPr txBox="1"/>
          <p:nvPr/>
        </p:nvSpPr>
        <p:spPr>
          <a:xfrm>
            <a:off x="443650" y="1020438"/>
            <a:ext cx="53841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Can we predict cat bond market yield using certain covariates?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lphaL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Expected Loss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lphaL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Credit Spread in non-investment grade bond market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3 ARMA Models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lphaL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Autoregressive</a:t>
            </a: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terms for market yield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lphaL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Adds expected loss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lphaL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Adds expected loss and </a:t>
            </a: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credit spread.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AutoNum type="arabicPeriod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Look at BIC for comparison of models.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9"/>
          <p:cNvSpPr txBox="1"/>
          <p:nvPr/>
        </p:nvSpPr>
        <p:spPr>
          <a:xfrm>
            <a:off x="347550" y="223475"/>
            <a:ext cx="84543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Exploratory Data Analysis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2" name="Google Shape;412;p59"/>
          <p:cNvSpPr txBox="1"/>
          <p:nvPr/>
        </p:nvSpPr>
        <p:spPr>
          <a:xfrm>
            <a:off x="556450" y="857250"/>
            <a:ext cx="5158500" cy="3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3" name="Google Shape;413;p59"/>
          <p:cNvSpPr txBox="1"/>
          <p:nvPr/>
        </p:nvSpPr>
        <p:spPr>
          <a:xfrm>
            <a:off x="443650" y="1020450"/>
            <a:ext cx="8358300" cy="3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Response: Average CAT Bond Market Yield, called weekly average reinsurance market yield (USD) in the dataset, from 2010-10-08 to 2024-10-25.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Covariates: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Money Market Rate (USD).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Credit_Spread_BofA_weekly (from Federal Reserve Bank of St. Louis).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Expected Loss: the average notional amount expected to be lost on a CAT bond sponsorship.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-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Total Coupon CAT bond Market (USD) = Average CAT Bond Market Yield + Money Market Rate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14" name="Google Shape;414;p59"/>
          <p:cNvPicPr preferRelativeResize="0"/>
          <p:nvPr/>
        </p:nvPicPr>
        <p:blipFill rotWithShape="1">
          <a:blip r:embed="rId3">
            <a:alphaModFix/>
          </a:blip>
          <a:srcRect b="0" l="0" r="0" t="56816"/>
          <a:stretch/>
        </p:blipFill>
        <p:spPr>
          <a:xfrm>
            <a:off x="0" y="3827275"/>
            <a:ext cx="9144000" cy="13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